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9" r:id="rId3"/>
    <p:sldId id="274" r:id="rId4"/>
    <p:sldId id="263" r:id="rId5"/>
    <p:sldId id="264" r:id="rId6"/>
    <p:sldId id="275" r:id="rId7"/>
    <p:sldId id="256" r:id="rId8"/>
    <p:sldId id="276" r:id="rId9"/>
    <p:sldId id="277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A8D94"/>
    <a:srgbClr val="F89FD9"/>
    <a:srgbClr val="FF00FF"/>
    <a:srgbClr val="6EA4CE"/>
    <a:srgbClr val="B2C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54" autoAdjust="0"/>
    <p:restoredTop sz="94744" autoAdjust="0"/>
  </p:normalViewPr>
  <p:slideViewPr>
    <p:cSldViewPr snapToGrid="0">
      <p:cViewPr varScale="1">
        <p:scale>
          <a:sx n="78" d="100"/>
          <a:sy n="78" d="100"/>
        </p:scale>
        <p:origin x="134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3T11:17:09.9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24575,'4'0'0,"7"0"0,1 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58FD3-1481-4D2F-A282-86BD2C947080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E3F11-96AA-4084-A3CF-B650E4D0BF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677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920D-864D-47D9-96F3-77510843457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58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EDF5-2AD1-5381-7BD5-A53BE4E2F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AC871-3D54-CE31-4B92-E099911B0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09EEB-CD96-19F8-60B2-11D68937C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A4DE5-C0AF-464E-8983-C5A8EC24F2FD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D5FAD-E868-120F-AE35-636E57683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DA3F1-F397-C535-2C71-E218FAF57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6828D-6944-4945-8AA7-018CAB2EC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316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AE83-38D2-7BF8-8CD0-EC55612F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8B0AF-F8A5-9420-16E5-2E8EF715C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C18E3-E5B5-0177-39F0-B43E2C0F5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A4DE5-C0AF-464E-8983-C5A8EC24F2FD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D9733-0FAE-6AAA-A2D8-D875E450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AC150-8B7A-5F84-28C8-227E19633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6828D-6944-4945-8AA7-018CAB2EC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716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49A819-B3CF-B1D7-566A-CF6ACBCF55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C4BF3-6300-395E-4438-3AE79919F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043B0-A17A-FE2C-CDAC-1731812EA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A4DE5-C0AF-464E-8983-C5A8EC24F2FD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9F033-E2A8-9F30-105D-E4EFAA5D8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91D8E-035E-975F-0721-1A7E2AB2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6828D-6944-4945-8AA7-018CAB2EC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441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8B08-94D4-C290-ACB2-DDF96B8B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C5438-D32F-C32C-8F3A-5DC6205BD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4DC0D-725F-789D-AA6C-4CE455973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A4DE5-C0AF-464E-8983-C5A8EC24F2FD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AEAE-784F-3F61-DF3D-B23EECBB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096AE-F2E0-0D27-0774-105D599DF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6828D-6944-4945-8AA7-018CAB2EC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1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8D4CC-3461-3D66-D5F2-9AD9112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B7771-F0D0-0F4F-432E-3E5CA909D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8EE09-BF4A-0719-9D1E-26061C0B3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A4DE5-C0AF-464E-8983-C5A8EC24F2FD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FF878-7B8C-8CC0-7F47-07B19FAF8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5F367-78D7-2BFB-8B96-A1942E80D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6828D-6944-4945-8AA7-018CAB2EC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028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36C34-6A99-1481-09C3-0E7E69B7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FD223-832E-E061-63A7-4F6200628D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3D03F-01E8-5DFE-497A-162ADF7FA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1BE47-2FC1-BFB8-C1CA-00E52482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A4DE5-C0AF-464E-8983-C5A8EC24F2FD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8935E-C486-3DE2-D785-12BF94036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B1F30-C038-258D-9A22-8283A05E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6828D-6944-4945-8AA7-018CAB2EC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77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5E651-3A17-E81A-786A-B15003F26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75EE8-7840-524B-7B43-0F7E686C4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503C8-55BB-3AEB-71BF-3DE41B86C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9BBD8-05C6-6507-4951-6CED9310C7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ACC24-0596-C7DD-98B3-9C5701AB11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095B2B-770A-715A-6697-3B10E6677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A4DE5-C0AF-464E-8983-C5A8EC24F2FD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0AE626-B9FA-AA95-6131-D35FDD9C6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103DB6-23B1-2D61-B514-E4A8BC334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6828D-6944-4945-8AA7-018CAB2EC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128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47A0-0C29-AA14-4565-C5F9122D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78665E-EB3D-A4BA-A427-073683DC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A4DE5-C0AF-464E-8983-C5A8EC24F2FD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3A8A2-7778-F786-1B61-D32E4E88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F44A6-4B89-D9EB-5E9D-53767310F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6828D-6944-4945-8AA7-018CAB2EC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13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E2E94-3FB5-9EE6-5C8B-FF492B45E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A4DE5-C0AF-464E-8983-C5A8EC24F2FD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1A2A0-5496-D823-F34D-B1B8FE060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74435-B85E-5C88-78A9-D396F69B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6828D-6944-4945-8AA7-018CAB2EC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585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3DADC-3A06-5016-86BC-A0E9A299A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BB604-7A0B-FD13-F8F9-BDE172C40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BFA81-AC85-1385-E4C1-448F368FA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C03BD-F36B-7D69-7438-7185160D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A4DE5-C0AF-464E-8983-C5A8EC24F2FD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5BA1B-3DF2-7ECD-3F70-27EC15AC6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FDAC4-A443-4CDB-1BE8-B3E28E7F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6828D-6944-4945-8AA7-018CAB2EC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822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E53C-C301-B008-CA99-F606EE55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E36B46-C9C6-D69E-52A5-9A8BCD723C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3F44D-E7D6-8E8D-390B-4A4CBFA33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0F12D-EF88-79D9-DDD6-893624916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A4DE5-C0AF-464E-8983-C5A8EC24F2FD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D46A6-1CCD-8011-6C83-059A4564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6FB66-7F94-6BBE-D4D5-60802E6F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6828D-6944-4945-8AA7-018CAB2EC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3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6B194D-9A6F-FB42-31FB-487D63B5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8A3BD-1556-3036-48E3-A3DC3E232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BAE70-6389-65CC-7A04-131D2E79D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A4DE5-C0AF-464E-8983-C5A8EC24F2FD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8407B-1DEA-6C08-8E01-1F06CBBC8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C86EB-61B2-3FE4-5DBB-32A70A32F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6828D-6944-4945-8AA7-018CAB2ECB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123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5 Impacts of AI in the World of Literature - Exceller Books">
            <a:extLst>
              <a:ext uri="{FF2B5EF4-FFF2-40B4-BE49-F238E27FC236}">
                <a16:creationId xmlns:a16="http://schemas.microsoft.com/office/drawing/2014/main" id="{94304CBD-BB57-01B3-525A-0428F556E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9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olved: Black Screen for wallpaper on desktop - HP Support Community -  5387334">
            <a:extLst>
              <a:ext uri="{FF2B5EF4-FFF2-40B4-BE49-F238E27FC236}">
                <a16:creationId xmlns:a16="http://schemas.microsoft.com/office/drawing/2014/main" id="{07EC2671-3493-4E1C-A18B-9DAC30981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7"/>
          <a:stretch/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82FF05-AC0E-ED6F-39F4-077DD2359C51}"/>
              </a:ext>
            </a:extLst>
          </p:cNvPr>
          <p:cNvSpPr txBox="1"/>
          <p:nvPr/>
        </p:nvSpPr>
        <p:spPr>
          <a:xfrm>
            <a:off x="168458" y="2640620"/>
            <a:ext cx="10647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/>
                </a:solidFill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AI Assisted Literature Review: </a:t>
            </a:r>
            <a:r>
              <a:rPr lang="en-US" sz="4000" b="1" dirty="0">
                <a:solidFill>
                  <a:schemeClr val="bg1"/>
                </a:solidFill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An Entity Extraction Framework for Scholarly Literature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1609B5-29AB-2DF9-6B56-84AF2E50C72F}"/>
              </a:ext>
            </a:extLst>
          </p:cNvPr>
          <p:cNvSpPr/>
          <p:nvPr/>
        </p:nvSpPr>
        <p:spPr>
          <a:xfrm>
            <a:off x="-33102" y="5702710"/>
            <a:ext cx="12225102" cy="11552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00" rtlCol="0" anchor="ctr"/>
          <a:lstStyle/>
          <a:p>
            <a:pPr algn="r"/>
            <a:endParaRPr lang="en-IN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AED4F-1CCA-8415-499E-55647046A9A1}"/>
              </a:ext>
            </a:extLst>
          </p:cNvPr>
          <p:cNvSpPr txBox="1"/>
          <p:nvPr/>
        </p:nvSpPr>
        <p:spPr>
          <a:xfrm>
            <a:off x="4919243" y="5992792"/>
            <a:ext cx="2320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Presented by:</a:t>
            </a:r>
          </a:p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Moobashara</a:t>
            </a:r>
            <a:r>
              <a:rPr lang="en-US" sz="2000" b="1" dirty="0">
                <a:solidFill>
                  <a:schemeClr val="bg1"/>
                </a:solidFill>
              </a:rPr>
              <a:t> Jawed</a:t>
            </a:r>
          </a:p>
        </p:txBody>
      </p:sp>
      <p:pic>
        <p:nvPicPr>
          <p:cNvPr id="2" name="Picture 2" descr="Homepage | #semanticClimate">
            <a:extLst>
              <a:ext uri="{FF2B5EF4-FFF2-40B4-BE49-F238E27FC236}">
                <a16:creationId xmlns:a16="http://schemas.microsoft.com/office/drawing/2014/main" id="{3E87E1C6-7BDE-5F96-0ECB-99F9097AD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063" y="218877"/>
            <a:ext cx="4137660" cy="96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413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A24C8-D00A-8040-549C-350ADBB4A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A293B4-667C-416D-E605-1351127CBCBC}"/>
              </a:ext>
            </a:extLst>
          </p:cNvPr>
          <p:cNvSpPr/>
          <p:nvPr/>
        </p:nvSpPr>
        <p:spPr>
          <a:xfrm>
            <a:off x="1" y="2103525"/>
            <a:ext cx="12191999" cy="175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3" name="Picture 2" descr="Homepage | #semanticClimate">
            <a:extLst>
              <a:ext uri="{FF2B5EF4-FFF2-40B4-BE49-F238E27FC236}">
                <a16:creationId xmlns:a16="http://schemas.microsoft.com/office/drawing/2014/main" id="{F8E834DF-3B77-6B0A-E33E-4966AA4EF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170" y="3724077"/>
            <a:ext cx="4137660" cy="96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56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D8FAD-7F47-5EA2-A8EB-6C464FB9F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6DA08F-402D-4BC1-6D70-07E22F3F6A6E}"/>
              </a:ext>
            </a:extLst>
          </p:cNvPr>
          <p:cNvSpPr/>
          <p:nvPr/>
        </p:nvSpPr>
        <p:spPr>
          <a:xfrm>
            <a:off x="0" y="245805"/>
            <a:ext cx="12191999" cy="560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Named Entity Recognition (</a:t>
            </a:r>
            <a:r>
              <a:rPr lang="en-IN" sz="3200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NER</a:t>
            </a:r>
            <a:r>
              <a:rPr lang="en-IN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D36070-66C2-A06F-69C8-B1B991D51541}"/>
              </a:ext>
            </a:extLst>
          </p:cNvPr>
          <p:cNvSpPr txBox="1"/>
          <p:nvPr/>
        </p:nvSpPr>
        <p:spPr>
          <a:xfrm>
            <a:off x="3284330" y="1623012"/>
            <a:ext cx="6459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Entity Recognition?</a:t>
            </a:r>
            <a:endParaRPr lang="en-IN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15C0D-C229-ABFB-B502-8978555C1FEC}"/>
              </a:ext>
            </a:extLst>
          </p:cNvPr>
          <p:cNvSpPr txBox="1"/>
          <p:nvPr/>
        </p:nvSpPr>
        <p:spPr>
          <a:xfrm>
            <a:off x="3284329" y="2330947"/>
            <a:ext cx="7971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Automated identification of key terms (entities) in text into categories like diseases, species or locations.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FA2EA0-055D-52E7-13F3-EA5D7837EE8C}"/>
              </a:ext>
            </a:extLst>
          </p:cNvPr>
          <p:cNvGrpSpPr/>
          <p:nvPr/>
        </p:nvGrpSpPr>
        <p:grpSpPr>
          <a:xfrm>
            <a:off x="1205108" y="3949031"/>
            <a:ext cx="5635194" cy="2591538"/>
            <a:chOff x="6299202" y="1463230"/>
            <a:chExt cx="5635194" cy="25915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18093F-2E45-3BF2-877E-ED4507FF4AC1}"/>
                </a:ext>
              </a:extLst>
            </p:cNvPr>
            <p:cNvSpPr txBox="1"/>
            <p:nvPr/>
          </p:nvSpPr>
          <p:spPr>
            <a:xfrm>
              <a:off x="6299202" y="1463230"/>
              <a:ext cx="5635194" cy="2591538"/>
            </a:xfrm>
            <a:prstGeom prst="roundRect">
              <a:avLst>
                <a:gd name="adj" fmla="val 4433"/>
              </a:avLst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/>
                <a:t>Recent studies from </a:t>
              </a:r>
              <a:r>
                <a:rPr lang="en-US" dirty="0">
                  <a:highlight>
                    <a:srgbClr val="FF0000"/>
                  </a:highlight>
                </a:rPr>
                <a:t> India       </a:t>
              </a:r>
              <a:r>
                <a:rPr lang="en-US" dirty="0"/>
                <a:t> have shown that mutations in the </a:t>
              </a:r>
              <a:r>
                <a:rPr lang="en-US" dirty="0">
                  <a:highlight>
                    <a:srgbClr val="F89FD9"/>
                  </a:highlight>
                </a:rPr>
                <a:t> BRCA1        </a:t>
              </a:r>
              <a:r>
                <a:rPr lang="en-US" dirty="0"/>
                <a:t> gene are strongly associated with </a:t>
              </a:r>
              <a:r>
                <a:rPr lang="en-US" dirty="0">
                  <a:highlight>
                    <a:srgbClr val="B2CBA5"/>
                  </a:highlight>
                </a:rPr>
                <a:t>breast cancer           </a:t>
              </a:r>
              <a:r>
                <a:rPr lang="en-US" dirty="0"/>
                <a:t> in </a:t>
              </a:r>
              <a:r>
                <a:rPr lang="en-US" dirty="0">
                  <a:highlight>
                    <a:srgbClr val="6EA4CE"/>
                  </a:highlight>
                </a:rPr>
                <a:t> Homo sapiens            </a:t>
              </a:r>
              <a:r>
                <a:rPr lang="en-US" dirty="0"/>
                <a:t>. Researchers at </a:t>
              </a:r>
              <a:r>
                <a:rPr lang="en-US" dirty="0">
                  <a:highlight>
                    <a:srgbClr val="FA8D94"/>
                  </a:highlight>
                </a:rPr>
                <a:t> ICMR       </a:t>
              </a:r>
              <a:r>
                <a:rPr lang="en-US" dirty="0"/>
                <a:t> reported this finding in a paper published earlier </a:t>
              </a:r>
              <a:r>
                <a:rPr lang="en-US" dirty="0">
                  <a:highlight>
                    <a:srgbClr val="FF00FF"/>
                  </a:highlight>
                </a:rPr>
                <a:t> this year       </a:t>
              </a:r>
              <a:r>
                <a:rPr lang="en-US" dirty="0"/>
                <a:t> , highlighting its potential for improving early diagnosis and treatment strategies.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EAA9E3-0717-F293-9ACD-115B7A9E1B4E}"/>
                </a:ext>
              </a:extLst>
            </p:cNvPr>
            <p:cNvSpPr txBox="1"/>
            <p:nvPr/>
          </p:nvSpPr>
          <p:spPr>
            <a:xfrm>
              <a:off x="8916904" y="1695522"/>
              <a:ext cx="2372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b="1" dirty="0"/>
                <a:t>GPE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BE163A-0ABC-97C9-4103-9D0544AD01C3}"/>
                </a:ext>
              </a:extLst>
            </p:cNvPr>
            <p:cNvSpPr txBox="1"/>
            <p:nvPr/>
          </p:nvSpPr>
          <p:spPr>
            <a:xfrm>
              <a:off x="7720566" y="2102368"/>
              <a:ext cx="32996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b="1" dirty="0"/>
                <a:t>GENE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7C87B2-0040-ADA0-7C9F-B16901258F79}"/>
                </a:ext>
              </a:extLst>
            </p:cNvPr>
            <p:cNvSpPr txBox="1"/>
            <p:nvPr/>
          </p:nvSpPr>
          <p:spPr>
            <a:xfrm>
              <a:off x="9962751" y="2525136"/>
              <a:ext cx="489984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b="1" dirty="0"/>
                <a:t>SPECIES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218B7C-49FA-201C-EF14-93C5EE30A991}"/>
                </a:ext>
              </a:extLst>
            </p:cNvPr>
            <p:cNvSpPr txBox="1"/>
            <p:nvPr/>
          </p:nvSpPr>
          <p:spPr>
            <a:xfrm>
              <a:off x="7716756" y="2525136"/>
              <a:ext cx="512844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b="1" dirty="0"/>
                <a:t>DESEASE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26EA7B-4066-F797-3642-E0EBDE0FA3A6}"/>
                </a:ext>
              </a:extLst>
            </p:cNvPr>
            <p:cNvSpPr txBox="1"/>
            <p:nvPr/>
          </p:nvSpPr>
          <p:spPr>
            <a:xfrm>
              <a:off x="7251936" y="2926023"/>
              <a:ext cx="284244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b="1" dirty="0"/>
                <a:t>ORG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AE5239-4D91-4F21-8F70-7A80D0C4B9AC}"/>
                </a:ext>
              </a:extLst>
            </p:cNvPr>
            <p:cNvSpPr txBox="1"/>
            <p:nvPr/>
          </p:nvSpPr>
          <p:spPr>
            <a:xfrm>
              <a:off x="7951472" y="3341262"/>
              <a:ext cx="316228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b="1" dirty="0"/>
                <a:t>DATE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57E3E7-E4CB-4ACC-D016-2A946E4DA313}"/>
              </a:ext>
            </a:extLst>
          </p:cNvPr>
          <p:cNvGrpSpPr/>
          <p:nvPr/>
        </p:nvGrpSpPr>
        <p:grpSpPr>
          <a:xfrm>
            <a:off x="7776780" y="4878029"/>
            <a:ext cx="2765378" cy="949034"/>
            <a:chOff x="8498758" y="4900066"/>
            <a:chExt cx="2765378" cy="94903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185DCD-8740-6A00-423A-61255D88B525}"/>
                </a:ext>
              </a:extLst>
            </p:cNvPr>
            <p:cNvSpPr/>
            <p:nvPr/>
          </p:nvSpPr>
          <p:spPr>
            <a:xfrm>
              <a:off x="8498758" y="5577362"/>
              <a:ext cx="226142" cy="226142"/>
            </a:xfrm>
            <a:prstGeom prst="rect">
              <a:avLst/>
            </a:prstGeom>
            <a:solidFill>
              <a:srgbClr val="FA8D9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99C092A-0C31-E721-ADB7-7B2AF19AFA97}"/>
                </a:ext>
              </a:extLst>
            </p:cNvPr>
            <p:cNvSpPr/>
            <p:nvPr/>
          </p:nvSpPr>
          <p:spPr>
            <a:xfrm>
              <a:off x="9597457" y="4936672"/>
              <a:ext cx="226142" cy="226142"/>
            </a:xfrm>
            <a:prstGeom prst="rect">
              <a:avLst/>
            </a:prstGeom>
            <a:solidFill>
              <a:srgbClr val="F89F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0FD837-9320-F902-F004-BF36ED6A5ABF}"/>
                </a:ext>
              </a:extLst>
            </p:cNvPr>
            <p:cNvSpPr/>
            <p:nvPr/>
          </p:nvSpPr>
          <p:spPr>
            <a:xfrm>
              <a:off x="9597457" y="5253583"/>
              <a:ext cx="226142" cy="226142"/>
            </a:xfrm>
            <a:prstGeom prst="rect">
              <a:avLst/>
            </a:prstGeom>
            <a:solidFill>
              <a:srgbClr val="B2CB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F426DD-4428-0AB4-D184-AE714E9E7D75}"/>
                </a:ext>
              </a:extLst>
            </p:cNvPr>
            <p:cNvSpPr/>
            <p:nvPr/>
          </p:nvSpPr>
          <p:spPr>
            <a:xfrm>
              <a:off x="9597457" y="5570492"/>
              <a:ext cx="226142" cy="226142"/>
            </a:xfrm>
            <a:prstGeom prst="rect">
              <a:avLst/>
            </a:prstGeom>
            <a:solidFill>
              <a:srgbClr val="6EA4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2749B3-7E39-B4AC-7351-FCD269A2B9E7}"/>
                </a:ext>
              </a:extLst>
            </p:cNvPr>
            <p:cNvSpPr txBox="1"/>
            <p:nvPr/>
          </p:nvSpPr>
          <p:spPr>
            <a:xfrm>
              <a:off x="8724900" y="5541323"/>
              <a:ext cx="14405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ORG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B72636-3E6E-4408-44B7-9A9986E916A5}"/>
                </a:ext>
              </a:extLst>
            </p:cNvPr>
            <p:cNvSpPr txBox="1"/>
            <p:nvPr/>
          </p:nvSpPr>
          <p:spPr>
            <a:xfrm>
              <a:off x="9823599" y="4900066"/>
              <a:ext cx="14405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GENE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626C3D-4A5E-0761-46F5-E43DEC630F69}"/>
                </a:ext>
              </a:extLst>
            </p:cNvPr>
            <p:cNvSpPr txBox="1"/>
            <p:nvPr/>
          </p:nvSpPr>
          <p:spPr>
            <a:xfrm>
              <a:off x="9823599" y="5216410"/>
              <a:ext cx="14405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DESEASE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5ED01C-9248-F79B-190E-50177C998634}"/>
                </a:ext>
              </a:extLst>
            </p:cNvPr>
            <p:cNvSpPr txBox="1"/>
            <p:nvPr/>
          </p:nvSpPr>
          <p:spPr>
            <a:xfrm>
              <a:off x="9823599" y="5532756"/>
              <a:ext cx="14405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Species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4A1001-E87F-FF87-6DFC-2CFD10761237}"/>
                </a:ext>
              </a:extLst>
            </p:cNvPr>
            <p:cNvSpPr/>
            <p:nvPr/>
          </p:nvSpPr>
          <p:spPr>
            <a:xfrm>
              <a:off x="8498758" y="5260451"/>
              <a:ext cx="226142" cy="226142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2027C4-E31B-E566-A353-D19F7F77A930}"/>
                </a:ext>
              </a:extLst>
            </p:cNvPr>
            <p:cNvSpPr/>
            <p:nvPr/>
          </p:nvSpPr>
          <p:spPr>
            <a:xfrm>
              <a:off x="8498758" y="4943540"/>
              <a:ext cx="226142" cy="2261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B2D020-6D94-424E-96CD-8B5169B52B66}"/>
                </a:ext>
              </a:extLst>
            </p:cNvPr>
            <p:cNvSpPr txBox="1"/>
            <p:nvPr/>
          </p:nvSpPr>
          <p:spPr>
            <a:xfrm>
              <a:off x="8724900" y="4908635"/>
              <a:ext cx="14405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GPE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984BD5-9B3F-E59F-4A46-A7ACED93E83E}"/>
                </a:ext>
              </a:extLst>
            </p:cNvPr>
            <p:cNvSpPr txBox="1"/>
            <p:nvPr/>
          </p:nvSpPr>
          <p:spPr>
            <a:xfrm>
              <a:off x="8724900" y="5224979"/>
              <a:ext cx="14405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DATE</a:t>
              </a:r>
            </a:p>
          </p:txBody>
        </p:sp>
      </p:grpSp>
      <p:pic>
        <p:nvPicPr>
          <p:cNvPr id="1026" name="Picture 2" descr="Teacher PNG Images, Teacher Clipart, Teachers Day, Education Learning PNG  Transparent Background - Pngtree">
            <a:extLst>
              <a:ext uri="{FF2B5EF4-FFF2-40B4-BE49-F238E27FC236}">
                <a16:creationId xmlns:a16="http://schemas.microsoft.com/office/drawing/2014/main" id="{B9CD8215-BDFC-964D-DE3F-BCCD8D0CB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297" y="1033061"/>
            <a:ext cx="1948032" cy="259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796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E51CF-FD56-1FB8-EA5B-585B04668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7BDE9B-7109-3A35-825E-038ABE2E2403}"/>
              </a:ext>
            </a:extLst>
          </p:cNvPr>
          <p:cNvSpPr/>
          <p:nvPr/>
        </p:nvSpPr>
        <p:spPr>
          <a:xfrm>
            <a:off x="0" y="245805"/>
            <a:ext cx="12191999" cy="560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NER Workflow</a:t>
            </a:r>
            <a:endParaRPr lang="en-IN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" name="Picture 4" descr="Pdf PNGs for Free Download">
            <a:extLst>
              <a:ext uri="{FF2B5EF4-FFF2-40B4-BE49-F238E27FC236}">
                <a16:creationId xmlns:a16="http://schemas.microsoft.com/office/drawing/2014/main" id="{0F6868FC-0DAE-A792-AC27-98D6839F7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6" t="9218" r="18608" b="9060"/>
          <a:stretch/>
        </p:blipFill>
        <p:spPr bwMode="auto">
          <a:xfrm>
            <a:off x="1148257" y="3429000"/>
            <a:ext cx="886620" cy="115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CDA25BA-F8AD-B092-2AA9-0024D7EAD354}"/>
              </a:ext>
            </a:extLst>
          </p:cNvPr>
          <p:cNvSpPr/>
          <p:nvPr/>
        </p:nvSpPr>
        <p:spPr>
          <a:xfrm>
            <a:off x="598255" y="4933182"/>
            <a:ext cx="2089005" cy="1132590"/>
          </a:xfrm>
          <a:prstGeom prst="roundRect">
            <a:avLst>
              <a:gd name="adj" fmla="val 10450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ysClr val="windowText" lastClr="000000"/>
                </a:solidFill>
              </a:rPr>
              <a:t>Automated article acquisition via </a:t>
            </a:r>
            <a:r>
              <a:rPr lang="en-IN" b="1" dirty="0">
                <a:solidFill>
                  <a:sysClr val="windowText" lastClr="000000"/>
                </a:solidFill>
              </a:rPr>
              <a:t>Pygetpapers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20A36FA-A098-4759-D51C-36C2504B2A4F}"/>
              </a:ext>
            </a:extLst>
          </p:cNvPr>
          <p:cNvSpPr/>
          <p:nvPr/>
        </p:nvSpPr>
        <p:spPr>
          <a:xfrm>
            <a:off x="3561972" y="2862705"/>
            <a:ext cx="1973264" cy="1132590"/>
          </a:xfrm>
          <a:prstGeom prst="roundRect">
            <a:avLst>
              <a:gd name="adj" fmla="val 8621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ysClr val="windowText" lastClr="000000"/>
                </a:solidFill>
              </a:rPr>
              <a:t>Document </a:t>
            </a:r>
            <a:r>
              <a:rPr lang="fr-FR" dirty="0" err="1">
                <a:solidFill>
                  <a:sysClr val="windowText" lastClr="000000"/>
                </a:solidFill>
              </a:rPr>
              <a:t>text</a:t>
            </a:r>
            <a:r>
              <a:rPr lang="fr-FR" dirty="0">
                <a:solidFill>
                  <a:sysClr val="windowText" lastClr="000000"/>
                </a:solidFill>
              </a:rPr>
              <a:t> extraction via PDF </a:t>
            </a:r>
            <a:r>
              <a:rPr lang="fr-FR" dirty="0" err="1">
                <a:solidFill>
                  <a:sysClr val="windowText" lastClr="000000"/>
                </a:solidFill>
              </a:rPr>
              <a:t>parsers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2EBB698-6554-4613-3E20-01F4EB94DF1A}"/>
              </a:ext>
            </a:extLst>
          </p:cNvPr>
          <p:cNvSpPr/>
          <p:nvPr/>
        </p:nvSpPr>
        <p:spPr>
          <a:xfrm>
            <a:off x="6471854" y="5115828"/>
            <a:ext cx="2149347" cy="1132590"/>
          </a:xfrm>
          <a:prstGeom prst="roundRect">
            <a:avLst>
              <a:gd name="adj" fmla="val 10045"/>
            </a:avLst>
          </a:prstGeom>
          <a:noFill/>
          <a:ln w="38100">
            <a:solidFill>
              <a:srgbClr val="FA8D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3. Text tokenization at sentence granularity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000BBA9-2A77-E871-F6C7-33F469355AB8}"/>
              </a:ext>
            </a:extLst>
          </p:cNvPr>
          <p:cNvSpPr/>
          <p:nvPr/>
        </p:nvSpPr>
        <p:spPr>
          <a:xfrm>
            <a:off x="9733710" y="2980191"/>
            <a:ext cx="1781982" cy="954925"/>
          </a:xfrm>
          <a:prstGeom prst="roundRect">
            <a:avLst>
              <a:gd name="adj" fmla="val 11872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4. Named Entity Recognition (NER)</a:t>
            </a:r>
          </a:p>
        </p:txBody>
      </p:sp>
      <p:pic>
        <p:nvPicPr>
          <p:cNvPr id="2050" name="Picture 2" descr="pdfRest Launches New 'Extract Text' API Tool – PDF Association">
            <a:extLst>
              <a:ext uri="{FF2B5EF4-FFF2-40B4-BE49-F238E27FC236}">
                <a16:creationId xmlns:a16="http://schemas.microsoft.com/office/drawing/2014/main" id="{1C35BA6B-8CE4-AE7A-687F-E571B86D6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7" b="26873"/>
          <a:stretch>
            <a:fillRect/>
          </a:stretch>
        </p:blipFill>
        <p:spPr bwMode="auto">
          <a:xfrm>
            <a:off x="3635964" y="1393821"/>
            <a:ext cx="1757032" cy="109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What is a Text File?">
            <a:extLst>
              <a:ext uri="{FF2B5EF4-FFF2-40B4-BE49-F238E27FC236}">
                <a16:creationId xmlns:a16="http://schemas.microsoft.com/office/drawing/2014/main" id="{57C6C03B-3EA1-67EF-C71E-AE473AD1F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1" r="12260" b="2055"/>
          <a:stretch/>
        </p:blipFill>
        <p:spPr bwMode="auto">
          <a:xfrm>
            <a:off x="4823724" y="1719321"/>
            <a:ext cx="554032" cy="70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okenization — A complete guide. Natural Language Processing — NLP From… |  by Utkarsh Kant | Medium">
            <a:extLst>
              <a:ext uri="{FF2B5EF4-FFF2-40B4-BE49-F238E27FC236}">
                <a16:creationId xmlns:a16="http://schemas.microsoft.com/office/drawing/2014/main" id="{CC2C4A33-79C9-BDDC-D0A1-643132419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948" y="3498307"/>
            <a:ext cx="2547160" cy="143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E22FBE-5011-36E3-920B-C32208F62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9380" y="1663613"/>
            <a:ext cx="2190642" cy="99817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990B440-5609-CCC1-70A7-439917C493B7}"/>
              </a:ext>
            </a:extLst>
          </p:cNvPr>
          <p:cNvSpPr/>
          <p:nvPr/>
        </p:nvSpPr>
        <p:spPr>
          <a:xfrm>
            <a:off x="461034" y="3291839"/>
            <a:ext cx="2363446" cy="2979677"/>
          </a:xfrm>
          <a:prstGeom prst="roundRect">
            <a:avLst>
              <a:gd name="adj" fmla="val 754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A63833E-4F2A-4AB5-B366-B2618D0A3E7A}"/>
              </a:ext>
            </a:extLst>
          </p:cNvPr>
          <p:cNvSpPr/>
          <p:nvPr/>
        </p:nvSpPr>
        <p:spPr>
          <a:xfrm>
            <a:off x="296257" y="3133738"/>
            <a:ext cx="461756" cy="4617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28F9F12-8650-7A44-448B-B81C6D5D3C69}"/>
              </a:ext>
            </a:extLst>
          </p:cNvPr>
          <p:cNvSpPr/>
          <p:nvPr/>
        </p:nvSpPr>
        <p:spPr>
          <a:xfrm>
            <a:off x="3384280" y="1232456"/>
            <a:ext cx="2363446" cy="2979677"/>
          </a:xfrm>
          <a:prstGeom prst="roundRect">
            <a:avLst>
              <a:gd name="adj" fmla="val 754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A58F7F-BF05-802B-4581-15F6158A3B2E}"/>
              </a:ext>
            </a:extLst>
          </p:cNvPr>
          <p:cNvSpPr/>
          <p:nvPr/>
        </p:nvSpPr>
        <p:spPr>
          <a:xfrm>
            <a:off x="3219503" y="1074355"/>
            <a:ext cx="461756" cy="4617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2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1E6476D-1B5F-8030-26EC-471DFDF9ACFB}"/>
              </a:ext>
            </a:extLst>
          </p:cNvPr>
          <p:cNvSpPr/>
          <p:nvPr/>
        </p:nvSpPr>
        <p:spPr>
          <a:xfrm>
            <a:off x="6248370" y="3268740"/>
            <a:ext cx="2596314" cy="3126468"/>
          </a:xfrm>
          <a:prstGeom prst="roundRect">
            <a:avLst>
              <a:gd name="adj" fmla="val 754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F85B8E-EA30-BBA3-EFCA-E22E50314998}"/>
              </a:ext>
            </a:extLst>
          </p:cNvPr>
          <p:cNvSpPr/>
          <p:nvPr/>
        </p:nvSpPr>
        <p:spPr>
          <a:xfrm>
            <a:off x="6093706" y="3133738"/>
            <a:ext cx="461756" cy="461756"/>
          </a:xfrm>
          <a:prstGeom prst="ellipse">
            <a:avLst/>
          </a:prstGeom>
          <a:solidFill>
            <a:srgbClr val="FA8D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EA86D1F-A146-9C50-227A-7D0B4B0CCEEB}"/>
              </a:ext>
            </a:extLst>
          </p:cNvPr>
          <p:cNvSpPr/>
          <p:nvPr/>
        </p:nvSpPr>
        <p:spPr>
          <a:xfrm>
            <a:off x="9345328" y="1232456"/>
            <a:ext cx="2545156" cy="2858654"/>
          </a:xfrm>
          <a:prstGeom prst="roundRect">
            <a:avLst>
              <a:gd name="adj" fmla="val 754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5AC762B-6029-2C5E-A1BB-64F7C6AF9397}"/>
              </a:ext>
            </a:extLst>
          </p:cNvPr>
          <p:cNvSpPr/>
          <p:nvPr/>
        </p:nvSpPr>
        <p:spPr>
          <a:xfrm>
            <a:off x="9114450" y="1013843"/>
            <a:ext cx="461756" cy="4617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59925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5ACEA-E06D-FB1E-4C2E-101FEEBBD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7B7AFE-E541-5B94-02FE-8352FD55AB2C}"/>
              </a:ext>
            </a:extLst>
          </p:cNvPr>
          <p:cNvSpPr/>
          <p:nvPr/>
        </p:nvSpPr>
        <p:spPr>
          <a:xfrm>
            <a:off x="0" y="245805"/>
            <a:ext cx="12191999" cy="560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latin typeface="Aharoni" panose="02010803020104030203" pitchFamily="2" charset="-79"/>
                <a:cs typeface="Aharoni" panose="02010803020104030203" pitchFamily="2" charset="-79"/>
              </a:rPr>
              <a:t>Step 1: Automated article acquisition via </a:t>
            </a:r>
            <a:r>
              <a:rPr lang="en-IN" sz="3200" dirty="0" err="1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Pygetpapers</a:t>
            </a:r>
            <a:r>
              <a:rPr lang="en-IN" sz="3200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`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BB16D01-80F1-6139-E578-DBCF82527A33}"/>
              </a:ext>
            </a:extLst>
          </p:cNvPr>
          <p:cNvSpPr/>
          <p:nvPr/>
        </p:nvSpPr>
        <p:spPr>
          <a:xfrm>
            <a:off x="300011" y="3401962"/>
            <a:ext cx="11591978" cy="3360174"/>
          </a:xfrm>
          <a:prstGeom prst="roundRect">
            <a:avLst>
              <a:gd name="adj" fmla="val 408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7B646A-249A-29D6-88E0-078943E6DE4C}"/>
              </a:ext>
            </a:extLst>
          </p:cNvPr>
          <p:cNvGrpSpPr/>
          <p:nvPr/>
        </p:nvGrpSpPr>
        <p:grpSpPr>
          <a:xfrm>
            <a:off x="468619" y="3531242"/>
            <a:ext cx="11250544" cy="3098092"/>
            <a:chOff x="340177" y="3403923"/>
            <a:chExt cx="11250544" cy="30980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FE752E8-CAAE-D864-09CB-06D30FF04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559"/>
            <a:stretch/>
          </p:blipFill>
          <p:spPr>
            <a:xfrm>
              <a:off x="5349720" y="3677531"/>
              <a:ext cx="2015732" cy="25508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74A89C-1134-8494-D778-7E66808DB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77" y="3403923"/>
              <a:ext cx="3327256" cy="3098092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7E609C7-4EAB-17C4-C1BD-DABB0E0EA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4569" y="3511999"/>
              <a:ext cx="3066152" cy="2990016"/>
            </a:xfrm>
            <a:prstGeom prst="rect">
              <a:avLst/>
            </a:prstGeom>
            <a:ln w="19050">
              <a:solidFill>
                <a:srgbClr val="DAA82E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90C512-0F28-C221-F367-63167A26DD22}"/>
                </a:ext>
              </a:extLst>
            </p:cNvPr>
            <p:cNvSpPr/>
            <p:nvPr/>
          </p:nvSpPr>
          <p:spPr>
            <a:xfrm>
              <a:off x="5940951" y="4825333"/>
              <a:ext cx="928480" cy="25527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02A4025-B857-A7EA-4001-4528B895B863}"/>
                </a:ext>
              </a:extLst>
            </p:cNvPr>
            <p:cNvCxnSpPr>
              <a:stCxn id="10" idx="1"/>
              <a:endCxn id="24" idx="3"/>
            </p:cNvCxnSpPr>
            <p:nvPr/>
          </p:nvCxnSpPr>
          <p:spPr>
            <a:xfrm rot="10800000" flipV="1">
              <a:off x="3667433" y="4952967"/>
              <a:ext cx="2273518" cy="1"/>
            </a:xfrm>
            <a:prstGeom prst="bentConnector3">
              <a:avLst>
                <a:gd name="adj1" fmla="val 44810"/>
              </a:avLst>
            </a:prstGeom>
            <a:ln w="19050">
              <a:solidFill>
                <a:schemeClr val="accent5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C0642FF-18B9-E76E-5E63-F8F2041706A4}"/>
                </a:ext>
              </a:extLst>
            </p:cNvPr>
            <p:cNvSpPr/>
            <p:nvPr/>
          </p:nvSpPr>
          <p:spPr>
            <a:xfrm>
              <a:off x="5940951" y="4528153"/>
              <a:ext cx="928480" cy="255270"/>
            </a:xfrm>
            <a:prstGeom prst="rect">
              <a:avLst/>
            </a:prstGeom>
            <a:noFill/>
            <a:ln w="19050">
              <a:solidFill>
                <a:srgbClr val="DAA82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8BF5D804-1905-FBEE-6CD5-9B4F195C8CB5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>
              <a:off x="6869431" y="4655788"/>
              <a:ext cx="1655138" cy="35121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DAA82E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17DDD4C-678D-3235-85DB-ABFF46F8B236}"/>
              </a:ext>
            </a:extLst>
          </p:cNvPr>
          <p:cNvCxnSpPr>
            <a:cxnSpLocks/>
          </p:cNvCxnSpPr>
          <p:nvPr/>
        </p:nvCxnSpPr>
        <p:spPr>
          <a:xfrm>
            <a:off x="0" y="3211804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75E718B7-3684-2F35-1AB7-CEB0D2254FBC}"/>
              </a:ext>
            </a:extLst>
          </p:cNvPr>
          <p:cNvSpPr/>
          <p:nvPr/>
        </p:nvSpPr>
        <p:spPr>
          <a:xfrm>
            <a:off x="6042933" y="3160690"/>
            <a:ext cx="106134" cy="10613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1211C-26F8-7DDD-D684-3C1262D5A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49"/>
          <a:stretch/>
        </p:blipFill>
        <p:spPr>
          <a:xfrm>
            <a:off x="1468818" y="947334"/>
            <a:ext cx="9201150" cy="20788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4193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3A63-D65F-A4C1-23B7-36790BB49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97F4B0-68F7-4A46-8F70-843FF02044A0}"/>
              </a:ext>
            </a:extLst>
          </p:cNvPr>
          <p:cNvSpPr/>
          <p:nvPr/>
        </p:nvSpPr>
        <p:spPr>
          <a:xfrm>
            <a:off x="0" y="245805"/>
            <a:ext cx="12191999" cy="560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Step</a:t>
            </a:r>
            <a:r>
              <a:rPr lang="fr-FR" sz="3200" dirty="0">
                <a:latin typeface="Aharoni" panose="02010803020104030203" pitchFamily="2" charset="-79"/>
                <a:cs typeface="Aharoni" panose="02010803020104030203" pitchFamily="2" charset="-79"/>
              </a:rPr>
              <a:t> 2 &amp; 3:  PDF </a:t>
            </a:r>
            <a:r>
              <a:rPr lang="fr-FR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parsing</a:t>
            </a:r>
            <a:r>
              <a:rPr lang="fr-FR" sz="3200" dirty="0"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fr-FR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Text</a:t>
            </a:r>
            <a:r>
              <a:rPr lang="fr-FR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fr-FR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tokenization</a:t>
            </a:r>
            <a:endParaRPr lang="fr-FR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D4DF0-AC42-507D-AB76-2220E29CA799}"/>
              </a:ext>
            </a:extLst>
          </p:cNvPr>
          <p:cNvSpPr txBox="1"/>
          <p:nvPr/>
        </p:nvSpPr>
        <p:spPr>
          <a:xfrm>
            <a:off x="598946" y="1427372"/>
            <a:ext cx="4715062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2. Parsing is the process of extracting and structuring data from documents, such as PDFs.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AD0483-3914-0F9C-1E03-1F3D24547BF4}"/>
              </a:ext>
            </a:extLst>
          </p:cNvPr>
          <p:cNvGrpSpPr/>
          <p:nvPr/>
        </p:nvGrpSpPr>
        <p:grpSpPr>
          <a:xfrm>
            <a:off x="1465061" y="2529474"/>
            <a:ext cx="2982832" cy="2964952"/>
            <a:chOff x="594502" y="2896232"/>
            <a:chExt cx="2504298" cy="2489286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B782798A-92B0-F1BA-E2BF-C9D82448C3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861"/>
            <a:stretch/>
          </p:blipFill>
          <p:spPr bwMode="auto">
            <a:xfrm>
              <a:off x="594502" y="2896232"/>
              <a:ext cx="2504298" cy="2489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B61F4D-D71E-CD58-CBE7-83B52FA2F09D}"/>
                </a:ext>
              </a:extLst>
            </p:cNvPr>
            <p:cNvSpPr txBox="1"/>
            <p:nvPr/>
          </p:nvSpPr>
          <p:spPr>
            <a:xfrm>
              <a:off x="609660" y="4574379"/>
              <a:ext cx="891118" cy="345619"/>
            </a:xfrm>
            <a:prstGeom prst="rect">
              <a:avLst/>
            </a:prstGeom>
            <a:solidFill>
              <a:srgbClr val="ECE9E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PDF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8D55F8-23D9-79CE-F6D9-B41581AE60FA}"/>
              </a:ext>
            </a:extLst>
          </p:cNvPr>
          <p:cNvCxnSpPr>
            <a:cxnSpLocks/>
          </p:cNvCxnSpPr>
          <p:nvPr/>
        </p:nvCxnSpPr>
        <p:spPr>
          <a:xfrm>
            <a:off x="6096000" y="1076960"/>
            <a:ext cx="0" cy="55352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87BB481-C46A-4899-FA8D-9BE72DF272CA}"/>
              </a:ext>
            </a:extLst>
          </p:cNvPr>
          <p:cNvSpPr/>
          <p:nvPr/>
        </p:nvSpPr>
        <p:spPr>
          <a:xfrm>
            <a:off x="5838226" y="3586804"/>
            <a:ext cx="515546" cy="5155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93A61853-3184-2196-0BF8-0BA5151C432A}"/>
              </a:ext>
            </a:extLst>
          </p:cNvPr>
          <p:cNvSpPr/>
          <p:nvPr/>
        </p:nvSpPr>
        <p:spPr>
          <a:xfrm>
            <a:off x="6004560" y="3686174"/>
            <a:ext cx="227339" cy="305489"/>
          </a:xfrm>
          <a:prstGeom prst="chevron">
            <a:avLst>
              <a:gd name="adj" fmla="val 5502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CCDA0-8C28-2E03-9ACC-B5E829C830D8}"/>
              </a:ext>
            </a:extLst>
          </p:cNvPr>
          <p:cNvSpPr txBox="1"/>
          <p:nvPr/>
        </p:nvSpPr>
        <p:spPr>
          <a:xfrm>
            <a:off x="6724826" y="1427372"/>
            <a:ext cx="5020134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3. Tokenization is the process of splitting text into smaller units, such as sentences or words (tokens).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119111-CB8A-05AC-4377-D9E8C87A7FC6}"/>
              </a:ext>
            </a:extLst>
          </p:cNvPr>
          <p:cNvSpPr txBox="1"/>
          <p:nvPr/>
        </p:nvSpPr>
        <p:spPr>
          <a:xfrm>
            <a:off x="6877993" y="5803315"/>
            <a:ext cx="446286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Tokenization: </a:t>
            </a:r>
            <a:r>
              <a:rPr lang="en-US" b="1" dirty="0" err="1"/>
              <a:t>nltk.tokenize.sent_tokenize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Splits text into sentences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CE1B4-19D4-1A2F-4D27-102C3B1A08C4}"/>
              </a:ext>
            </a:extLst>
          </p:cNvPr>
          <p:cNvSpPr txBox="1"/>
          <p:nvPr/>
        </p:nvSpPr>
        <p:spPr>
          <a:xfrm>
            <a:off x="840429" y="5803315"/>
            <a:ext cx="479063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PDF Parsing Packages: </a:t>
            </a:r>
            <a:r>
              <a:rPr lang="en-US" b="1" dirty="0" err="1"/>
              <a:t>fitz</a:t>
            </a:r>
            <a:r>
              <a:rPr lang="en-US" dirty="0"/>
              <a:t> (</a:t>
            </a:r>
            <a:r>
              <a:rPr lang="en-US" b="1" dirty="0"/>
              <a:t>from </a:t>
            </a:r>
            <a:r>
              <a:rPr lang="en-US" b="1" dirty="0" err="1"/>
              <a:t>PyMuPDF</a:t>
            </a:r>
            <a:r>
              <a:rPr lang="en-US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Fitz</a:t>
            </a:r>
            <a:r>
              <a:rPr lang="en-US" dirty="0"/>
              <a:t>: Extracts raw texts from pdfs</a:t>
            </a:r>
          </a:p>
        </p:txBody>
      </p:sp>
      <p:pic>
        <p:nvPicPr>
          <p:cNvPr id="4" name="Picture 4" descr="Tokenization — A complete guide. Natural Language Processing — NLP From… |  by Utkarsh Kant | Medium">
            <a:extLst>
              <a:ext uri="{FF2B5EF4-FFF2-40B4-BE49-F238E27FC236}">
                <a16:creationId xmlns:a16="http://schemas.microsoft.com/office/drawing/2014/main" id="{5713956B-8C29-1940-ADAF-A955501A9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942" y="2463106"/>
            <a:ext cx="5272162" cy="296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037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41F56-F73B-E61E-5B1C-466203085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C65AB56-C3E5-E158-9815-DC1D612C0AB3}"/>
              </a:ext>
            </a:extLst>
          </p:cNvPr>
          <p:cNvSpPr/>
          <p:nvPr/>
        </p:nvSpPr>
        <p:spPr>
          <a:xfrm>
            <a:off x="0" y="245805"/>
            <a:ext cx="12191999" cy="560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Step 4: Named Entity Recognition (</a:t>
            </a:r>
            <a:r>
              <a:rPr lang="en-US" sz="3200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NER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CB18D18-D12E-C225-E88D-730052727EBF}"/>
              </a:ext>
            </a:extLst>
          </p:cNvPr>
          <p:cNvSpPr/>
          <p:nvPr/>
        </p:nvSpPr>
        <p:spPr>
          <a:xfrm>
            <a:off x="8097968" y="1688235"/>
            <a:ext cx="1536292" cy="27403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Phytochemicals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2F121F8-6C55-BD00-89A9-E78B33E4FECF}"/>
              </a:ext>
            </a:extLst>
          </p:cNvPr>
          <p:cNvSpPr/>
          <p:nvPr/>
        </p:nvSpPr>
        <p:spPr>
          <a:xfrm>
            <a:off x="9230889" y="3597359"/>
            <a:ext cx="1436005" cy="27403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Country name</a:t>
            </a:r>
            <a:endParaRPr lang="en-IN" sz="1600" dirty="0">
              <a:solidFill>
                <a:schemeClr val="accent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4B7BF1-530D-CF24-1570-5BA5ABB8F853}"/>
              </a:ext>
            </a:extLst>
          </p:cNvPr>
          <p:cNvSpPr/>
          <p:nvPr/>
        </p:nvSpPr>
        <p:spPr>
          <a:xfrm>
            <a:off x="2990313" y="5571218"/>
            <a:ext cx="871628" cy="27403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Disease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ECDA99F-3BC2-7E1F-12B2-12DF652F448D}"/>
              </a:ext>
            </a:extLst>
          </p:cNvPr>
          <p:cNvSpPr/>
          <p:nvPr/>
        </p:nvSpPr>
        <p:spPr>
          <a:xfrm>
            <a:off x="1965886" y="1597923"/>
            <a:ext cx="2002339" cy="27403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Gene/</a:t>
            </a:r>
            <a:r>
              <a:rPr lang="en-US" sz="1600" b="1">
                <a:solidFill>
                  <a:schemeClr val="accent2"/>
                </a:solidFill>
              </a:rPr>
              <a:t>Gene products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F79075A-0AFD-DFC1-C70F-0A297B4B8A8A}"/>
              </a:ext>
            </a:extLst>
          </p:cNvPr>
          <p:cNvSpPr/>
          <p:nvPr/>
        </p:nvSpPr>
        <p:spPr>
          <a:xfrm>
            <a:off x="8168533" y="5716096"/>
            <a:ext cx="914400" cy="27403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Species 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EA8ACF8-5AD9-A87C-3487-63BFDC0151C9}"/>
              </a:ext>
            </a:extLst>
          </p:cNvPr>
          <p:cNvSpPr/>
          <p:nvPr/>
        </p:nvSpPr>
        <p:spPr>
          <a:xfrm>
            <a:off x="1900730" y="3601885"/>
            <a:ext cx="1110799" cy="27403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Plant parts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A7B98A-2609-B6CF-98B9-092FBADC5293}"/>
              </a:ext>
            </a:extLst>
          </p:cNvPr>
          <p:cNvGrpSpPr/>
          <p:nvPr/>
        </p:nvGrpSpPr>
        <p:grpSpPr>
          <a:xfrm>
            <a:off x="7097368" y="1350785"/>
            <a:ext cx="1000600" cy="1000600"/>
            <a:chOff x="5579143" y="1538100"/>
            <a:chExt cx="1000600" cy="100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AEBBEFD-66F6-26A1-C641-3AFBF909917B}"/>
                </a:ext>
              </a:extLst>
            </p:cNvPr>
            <p:cNvSpPr/>
            <p:nvPr/>
          </p:nvSpPr>
          <p:spPr>
            <a:xfrm>
              <a:off x="5579143" y="1538100"/>
              <a:ext cx="1000600" cy="1000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100" name="Picture 4" descr="Phytochemicals Vectors - Download Free High-Quality Vectors from Freepik |  Freepik">
              <a:extLst>
                <a:ext uri="{FF2B5EF4-FFF2-40B4-BE49-F238E27FC236}">
                  <a16:creationId xmlns:a16="http://schemas.microsoft.com/office/drawing/2014/main" id="{53146081-9938-DEE0-5E7B-2A454CC780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1" t="6580" r="23781" b="6590"/>
            <a:stretch/>
          </p:blipFill>
          <p:spPr bwMode="auto">
            <a:xfrm flipH="1">
              <a:off x="5824172" y="1591605"/>
              <a:ext cx="510542" cy="856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8C66C-2953-E7B0-7671-1D7BA39D5B7B}"/>
              </a:ext>
            </a:extLst>
          </p:cNvPr>
          <p:cNvGrpSpPr/>
          <p:nvPr/>
        </p:nvGrpSpPr>
        <p:grpSpPr>
          <a:xfrm>
            <a:off x="8222963" y="3271620"/>
            <a:ext cx="1000600" cy="1000600"/>
            <a:chOff x="7268329" y="2538700"/>
            <a:chExt cx="1000600" cy="10006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5CCC2A-0CDB-5BE9-B43D-D8A7FB809790}"/>
                </a:ext>
              </a:extLst>
            </p:cNvPr>
            <p:cNvSpPr/>
            <p:nvPr/>
          </p:nvSpPr>
          <p:spPr>
            <a:xfrm>
              <a:off x="7268329" y="2538700"/>
              <a:ext cx="1000600" cy="1000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102" name="Picture 6" descr="Globe PNGs for Free Download">
              <a:extLst>
                <a:ext uri="{FF2B5EF4-FFF2-40B4-BE49-F238E27FC236}">
                  <a16:creationId xmlns:a16="http://schemas.microsoft.com/office/drawing/2014/main" id="{6258F357-7F1C-6D7F-00B9-F75102E9D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267" y="2686975"/>
              <a:ext cx="704050" cy="70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36739BA-BCD2-EF5B-5C2C-02604EE59523}"/>
              </a:ext>
            </a:extLst>
          </p:cNvPr>
          <p:cNvGrpSpPr/>
          <p:nvPr/>
        </p:nvGrpSpPr>
        <p:grpSpPr>
          <a:xfrm>
            <a:off x="7073241" y="5283563"/>
            <a:ext cx="1000600" cy="1000600"/>
            <a:chOff x="7268329" y="4389273"/>
            <a:chExt cx="1000600" cy="100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234C36D-B904-8E91-2987-70DBCBBC8670}"/>
                </a:ext>
              </a:extLst>
            </p:cNvPr>
            <p:cNvSpPr/>
            <p:nvPr/>
          </p:nvSpPr>
          <p:spPr>
            <a:xfrm>
              <a:off x="7268329" y="4389273"/>
              <a:ext cx="1000600" cy="1000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104" name="Picture 8" descr="Forest clip art and Vector Design With a White Background">
              <a:extLst>
                <a:ext uri="{FF2B5EF4-FFF2-40B4-BE49-F238E27FC236}">
                  <a16:creationId xmlns:a16="http://schemas.microsoft.com/office/drawing/2014/main" id="{8D592EF8-9195-8FF8-4B79-18FDD673D7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4"/>
            <a:stretch/>
          </p:blipFill>
          <p:spPr bwMode="auto">
            <a:xfrm>
              <a:off x="7363021" y="4486730"/>
              <a:ext cx="823788" cy="815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CD510B-D2FF-4569-B5DF-0F68684EC236}"/>
              </a:ext>
            </a:extLst>
          </p:cNvPr>
          <p:cNvGrpSpPr/>
          <p:nvPr/>
        </p:nvGrpSpPr>
        <p:grpSpPr>
          <a:xfrm>
            <a:off x="3869023" y="5188391"/>
            <a:ext cx="1000600" cy="1000600"/>
            <a:chOff x="5579143" y="5303800"/>
            <a:chExt cx="1000600" cy="10006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3518B4-A3D0-7928-E70A-44330BA64CD1}"/>
                </a:ext>
              </a:extLst>
            </p:cNvPr>
            <p:cNvSpPr/>
            <p:nvPr/>
          </p:nvSpPr>
          <p:spPr>
            <a:xfrm>
              <a:off x="5579143" y="5303800"/>
              <a:ext cx="1000600" cy="1000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106" name="Picture 10" descr="Coronavirus Flat Icons. Set of Circle Medical Items with Long Shadow.">
              <a:extLst>
                <a:ext uri="{FF2B5EF4-FFF2-40B4-BE49-F238E27FC236}">
                  <a16:creationId xmlns:a16="http://schemas.microsoft.com/office/drawing/2014/main" id="{1814EFD9-37DC-7C1E-6508-2FD634C0EC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95" t="3786" r="27114" b="73825"/>
            <a:stretch/>
          </p:blipFill>
          <p:spPr bwMode="auto">
            <a:xfrm>
              <a:off x="5654181" y="5382743"/>
              <a:ext cx="846570" cy="842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58A271E-9CEF-F261-EDBF-B9F131DF671E}"/>
              </a:ext>
            </a:extLst>
          </p:cNvPr>
          <p:cNvGrpSpPr/>
          <p:nvPr/>
        </p:nvGrpSpPr>
        <p:grpSpPr>
          <a:xfrm>
            <a:off x="2990313" y="3201058"/>
            <a:ext cx="1000600" cy="1000600"/>
            <a:chOff x="3903405" y="4389273"/>
            <a:chExt cx="1000600" cy="1000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8B2DD6C-6E0D-35E9-F8D5-B738ADDFE5F8}"/>
                </a:ext>
              </a:extLst>
            </p:cNvPr>
            <p:cNvSpPr/>
            <p:nvPr/>
          </p:nvSpPr>
          <p:spPr>
            <a:xfrm>
              <a:off x="3903405" y="4389273"/>
              <a:ext cx="1000600" cy="1000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114" name="Picture 18" descr="Generated image">
              <a:extLst>
                <a:ext uri="{FF2B5EF4-FFF2-40B4-BE49-F238E27FC236}">
                  <a16:creationId xmlns:a16="http://schemas.microsoft.com/office/drawing/2014/main" id="{47548287-FDF2-4A72-0AD1-381D42DD36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AFAF8"/>
                </a:clrFrom>
                <a:clrTo>
                  <a:srgbClr val="FAFA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51897" y="4513328"/>
              <a:ext cx="503616" cy="755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A452EA9-D6CC-FD37-3138-FB7A460C157B}"/>
              </a:ext>
            </a:extLst>
          </p:cNvPr>
          <p:cNvSpPr/>
          <p:nvPr/>
        </p:nvSpPr>
        <p:spPr>
          <a:xfrm>
            <a:off x="5468134" y="4572234"/>
            <a:ext cx="1223776" cy="672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Scholarly papers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CCCCA0-E58E-900A-EA1C-CCC39801C455}"/>
              </a:ext>
            </a:extLst>
          </p:cNvPr>
          <p:cNvGrpSpPr/>
          <p:nvPr/>
        </p:nvGrpSpPr>
        <p:grpSpPr>
          <a:xfrm>
            <a:off x="3933223" y="1234640"/>
            <a:ext cx="1000600" cy="1000600"/>
            <a:chOff x="3911475" y="2538700"/>
            <a:chExt cx="1000600" cy="10006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57F93FB-DEE2-1682-F46C-E8B05355B1A0}"/>
                </a:ext>
              </a:extLst>
            </p:cNvPr>
            <p:cNvSpPr/>
            <p:nvPr/>
          </p:nvSpPr>
          <p:spPr>
            <a:xfrm>
              <a:off x="3911475" y="2538700"/>
              <a:ext cx="1000600" cy="1000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" name="Picture 2" descr="Gene PNG, Vector, PSD, and Clipart With Transparent Background for Free  Download | Pngtree">
              <a:extLst>
                <a:ext uri="{FF2B5EF4-FFF2-40B4-BE49-F238E27FC236}">
                  <a16:creationId xmlns:a16="http://schemas.microsoft.com/office/drawing/2014/main" id="{F9056210-54C2-631B-A8D1-B7E1A396D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057" y="2632915"/>
              <a:ext cx="872504" cy="872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earch Paper PNGs for Free Download">
            <a:extLst>
              <a:ext uri="{FF2B5EF4-FFF2-40B4-BE49-F238E27FC236}">
                <a16:creationId xmlns:a16="http://schemas.microsoft.com/office/drawing/2014/main" id="{5A412954-D35C-5187-0D54-B6A137444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96"/>
          <a:stretch>
            <a:fillRect/>
          </a:stretch>
        </p:blipFill>
        <p:spPr bwMode="auto">
          <a:xfrm>
            <a:off x="5355102" y="2659040"/>
            <a:ext cx="1457460" cy="190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rrow Graphic PNG: Download Free Pics">
            <a:extLst>
              <a:ext uri="{FF2B5EF4-FFF2-40B4-BE49-F238E27FC236}">
                <a16:creationId xmlns:a16="http://schemas.microsoft.com/office/drawing/2014/main" id="{37198E3A-38B7-BC3D-92F2-469A7D180B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6" t="8257" r="23693" b="6695"/>
          <a:stretch>
            <a:fillRect/>
          </a:stretch>
        </p:blipFill>
        <p:spPr bwMode="auto">
          <a:xfrm>
            <a:off x="6958475" y="2466312"/>
            <a:ext cx="823635" cy="82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Arrow Graphic PNG: Download Free Pics">
            <a:extLst>
              <a:ext uri="{FF2B5EF4-FFF2-40B4-BE49-F238E27FC236}">
                <a16:creationId xmlns:a16="http://schemas.microsoft.com/office/drawing/2014/main" id="{84BE7437-A5F7-21BC-AD81-EC07C0500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6" t="8257" r="23693" b="6695"/>
          <a:stretch>
            <a:fillRect/>
          </a:stretch>
        </p:blipFill>
        <p:spPr bwMode="auto">
          <a:xfrm flipV="1">
            <a:off x="6937704" y="4293863"/>
            <a:ext cx="871054" cy="87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row Icon Vector Art, Icons, and Graphics for Free Download">
            <a:extLst>
              <a:ext uri="{FF2B5EF4-FFF2-40B4-BE49-F238E27FC236}">
                <a16:creationId xmlns:a16="http://schemas.microsoft.com/office/drawing/2014/main" id="{F9628AA9-E6A7-058A-D79E-F4FCB9E57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" t="30740" r="47628" b="16734"/>
          <a:stretch>
            <a:fillRect/>
          </a:stretch>
        </p:blipFill>
        <p:spPr bwMode="auto">
          <a:xfrm>
            <a:off x="6935404" y="3597359"/>
            <a:ext cx="1083256" cy="35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Arrow Graphic PNG: Download Free Pics">
            <a:extLst>
              <a:ext uri="{FF2B5EF4-FFF2-40B4-BE49-F238E27FC236}">
                <a16:creationId xmlns:a16="http://schemas.microsoft.com/office/drawing/2014/main" id="{35E2A885-A237-8567-DA61-CD0E1DBD4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6" t="8257" r="23693" b="6695"/>
          <a:stretch>
            <a:fillRect/>
          </a:stretch>
        </p:blipFill>
        <p:spPr bwMode="auto">
          <a:xfrm flipH="1">
            <a:off x="4195216" y="2381378"/>
            <a:ext cx="823635" cy="82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Arrow Graphic PNG: Download Free Pics">
            <a:extLst>
              <a:ext uri="{FF2B5EF4-FFF2-40B4-BE49-F238E27FC236}">
                <a16:creationId xmlns:a16="http://schemas.microsoft.com/office/drawing/2014/main" id="{C4779C73-CBCB-7702-9FAE-2BCB7ED56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6" t="8257" r="23693" b="6695"/>
          <a:stretch>
            <a:fillRect/>
          </a:stretch>
        </p:blipFill>
        <p:spPr bwMode="auto">
          <a:xfrm flipH="1" flipV="1">
            <a:off x="4174445" y="4208929"/>
            <a:ext cx="871054" cy="87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Arrow Icon Vector Art, Icons, and Graphics for Free Download">
            <a:extLst>
              <a:ext uri="{FF2B5EF4-FFF2-40B4-BE49-F238E27FC236}">
                <a16:creationId xmlns:a16="http://schemas.microsoft.com/office/drawing/2014/main" id="{884CC6F6-9FD0-0070-34B2-6160FFA04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" t="30740" r="47628" b="16734"/>
          <a:stretch>
            <a:fillRect/>
          </a:stretch>
        </p:blipFill>
        <p:spPr bwMode="auto">
          <a:xfrm flipH="1">
            <a:off x="4172145" y="3512425"/>
            <a:ext cx="1083256" cy="35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75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F49D1D-027E-224E-1A46-C6A4BE2D77FF}"/>
              </a:ext>
            </a:extLst>
          </p:cNvPr>
          <p:cNvSpPr/>
          <p:nvPr/>
        </p:nvSpPr>
        <p:spPr>
          <a:xfrm>
            <a:off x="0" y="76176"/>
            <a:ext cx="12191999" cy="6637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 Species Extraction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0B193-C988-6953-AF63-D9D7F0971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145627"/>
            <a:ext cx="10160000" cy="36523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EF34E-C8E9-C608-99FB-DAE8B876C4E0}"/>
              </a:ext>
            </a:extLst>
          </p:cNvPr>
          <p:cNvSpPr txBox="1"/>
          <p:nvPr/>
        </p:nvSpPr>
        <p:spPr>
          <a:xfrm>
            <a:off x="937426" y="5504975"/>
            <a:ext cx="5600044" cy="1077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Ø"/>
              <a:defRPr sz="1600"/>
            </a:lvl1pPr>
          </a:lstStyle>
          <a:p>
            <a:r>
              <a:rPr lang="en-US" dirty="0"/>
              <a:t>NER Model: </a:t>
            </a:r>
            <a:r>
              <a:rPr lang="en-US" b="1" dirty="0" err="1"/>
              <a:t>scispaCy</a:t>
            </a:r>
            <a:r>
              <a:rPr lang="en-US" dirty="0"/>
              <a:t> </a:t>
            </a:r>
            <a:r>
              <a:rPr lang="en-US" b="1" dirty="0" err="1"/>
              <a:t>en_core_sci_md</a:t>
            </a:r>
            <a:r>
              <a:rPr lang="en-US" dirty="0"/>
              <a:t> (scientific text)</a:t>
            </a:r>
          </a:p>
          <a:p>
            <a:r>
              <a:rPr lang="en-US" dirty="0"/>
              <a:t>Validation: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Regex for binomial nomenclature (Genus species)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GBIF</a:t>
            </a:r>
            <a:r>
              <a:rPr lang="en-US" sz="1600" dirty="0"/>
              <a:t> API verification (EXACT species matches)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47490-3087-D73B-D82B-29C5F44B21B6}"/>
              </a:ext>
            </a:extLst>
          </p:cNvPr>
          <p:cNvSpPr txBox="1"/>
          <p:nvPr/>
        </p:nvSpPr>
        <p:spPr>
          <a:xfrm>
            <a:off x="937426" y="4885459"/>
            <a:ext cx="8226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Frequency table showing the top 10 species across 3 PMCIDs out of the 50 papers</a:t>
            </a:r>
          </a:p>
        </p:txBody>
      </p:sp>
    </p:spTree>
    <p:extLst>
      <p:ext uri="{BB962C8B-B14F-4D97-AF65-F5344CB8AC3E}">
        <p14:creationId xmlns:p14="http://schemas.microsoft.com/office/powerpoint/2010/main" val="4104869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7B84A-4371-55E7-6D15-5A950AABE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203023-9D19-85D8-6DDE-4B62CA01F0D5}"/>
              </a:ext>
            </a:extLst>
          </p:cNvPr>
          <p:cNvSpPr/>
          <p:nvPr/>
        </p:nvSpPr>
        <p:spPr>
          <a:xfrm>
            <a:off x="0" y="46681"/>
            <a:ext cx="12191999" cy="523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 Species Extraction</a:t>
            </a:r>
            <a:endParaRPr lang="en-IN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394C33-3D0E-0B58-C032-AFE1D7770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18" y="757088"/>
            <a:ext cx="6607646" cy="56794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9F4DF9-5913-6001-52F9-97C5EEC56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3" y="1465006"/>
            <a:ext cx="5159992" cy="27658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1D7885-80B4-D0B0-E51B-720A8DBB00DC}"/>
              </a:ext>
            </a:extLst>
          </p:cNvPr>
          <p:cNvSpPr txBox="1"/>
          <p:nvPr/>
        </p:nvSpPr>
        <p:spPr>
          <a:xfrm>
            <a:off x="64883" y="4371174"/>
            <a:ext cx="3230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Word cloud of species obtained from the 50 papers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2CBB01-3E3D-96E9-D554-75C39D92F76E}"/>
              </a:ext>
            </a:extLst>
          </p:cNvPr>
          <p:cNvSpPr txBox="1"/>
          <p:nvPr/>
        </p:nvSpPr>
        <p:spPr>
          <a:xfrm>
            <a:off x="5400018" y="6450622"/>
            <a:ext cx="4181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Co-occurrence plot of species for 50 papers</a:t>
            </a:r>
          </a:p>
        </p:txBody>
      </p:sp>
    </p:spTree>
    <p:extLst>
      <p:ext uri="{BB962C8B-B14F-4D97-AF65-F5344CB8AC3E}">
        <p14:creationId xmlns:p14="http://schemas.microsoft.com/office/powerpoint/2010/main" val="2837007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6FF78F-AFC9-56F5-DD02-E55AA18E3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6"/>
          <a:stretch>
            <a:fillRect/>
          </a:stretch>
        </p:blipFill>
        <p:spPr>
          <a:xfrm>
            <a:off x="202863" y="1572700"/>
            <a:ext cx="6754115" cy="46958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77AF8D-B99F-A74A-C6D1-B8B828C2C360}"/>
                  </a:ext>
                </a:extLst>
              </p14:cNvPr>
              <p14:cNvContentPartPr/>
              <p14:nvPr/>
            </p14:nvContentPartPr>
            <p14:xfrm>
              <a:off x="1568562" y="2995844"/>
              <a:ext cx="1008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77AF8D-B99F-A74A-C6D1-B8B828C2C3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2442" y="2989724"/>
                <a:ext cx="2232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E843AB9-981C-DD38-8B33-3036F8597E4C}"/>
              </a:ext>
            </a:extLst>
          </p:cNvPr>
          <p:cNvSpPr/>
          <p:nvPr/>
        </p:nvSpPr>
        <p:spPr>
          <a:xfrm>
            <a:off x="4510425" y="1854200"/>
            <a:ext cx="1773615" cy="1178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3EFDA5-3122-23D8-FA51-3F68A2660282}"/>
              </a:ext>
            </a:extLst>
          </p:cNvPr>
          <p:cNvCxnSpPr>
            <a:cxnSpLocks/>
          </p:cNvCxnSpPr>
          <p:nvPr/>
        </p:nvCxnSpPr>
        <p:spPr>
          <a:xfrm flipV="1">
            <a:off x="6284040" y="1330960"/>
            <a:ext cx="913054" cy="5232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2112E8-1B9E-EDB6-2C74-CAABD773A53C}"/>
              </a:ext>
            </a:extLst>
          </p:cNvPr>
          <p:cNvCxnSpPr>
            <a:cxnSpLocks/>
          </p:cNvCxnSpPr>
          <p:nvPr/>
        </p:nvCxnSpPr>
        <p:spPr>
          <a:xfrm>
            <a:off x="6289040" y="2995844"/>
            <a:ext cx="908054" cy="16012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595089D-A1D9-A75D-896D-CE7094D2F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9"/>
          <a:stretch>
            <a:fillRect/>
          </a:stretch>
        </p:blipFill>
        <p:spPr>
          <a:xfrm>
            <a:off x="7197094" y="1324395"/>
            <a:ext cx="4814780" cy="32726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473C4FC-25C5-6EC5-4251-188A070FCB55}"/>
              </a:ext>
            </a:extLst>
          </p:cNvPr>
          <p:cNvSpPr/>
          <p:nvPr/>
        </p:nvSpPr>
        <p:spPr>
          <a:xfrm>
            <a:off x="0" y="46681"/>
            <a:ext cx="12191999" cy="523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Network of the Extracted Entities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45F4A-7E20-BFA9-874B-28176F26487F}"/>
              </a:ext>
            </a:extLst>
          </p:cNvPr>
          <p:cNvSpPr/>
          <p:nvPr/>
        </p:nvSpPr>
        <p:spPr>
          <a:xfrm>
            <a:off x="8173720" y="3570952"/>
            <a:ext cx="581660" cy="3534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640489-2E61-E6FF-D650-20D2681B29A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8464550" y="3920612"/>
            <a:ext cx="0" cy="10842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B3477F2-5A90-70FA-7116-76866181697A}"/>
              </a:ext>
            </a:extLst>
          </p:cNvPr>
          <p:cNvSpPr txBox="1"/>
          <p:nvPr/>
        </p:nvSpPr>
        <p:spPr>
          <a:xfrm>
            <a:off x="7686040" y="5004816"/>
            <a:ext cx="1557020" cy="46723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sz="1400" dirty="0"/>
              <a:t>PMC ID denotes the research paper</a:t>
            </a:r>
          </a:p>
        </p:txBody>
      </p:sp>
    </p:spTree>
    <p:extLst>
      <p:ext uri="{BB962C8B-B14F-4D97-AF65-F5344CB8AC3E}">
        <p14:creationId xmlns:p14="http://schemas.microsoft.com/office/powerpoint/2010/main" val="3417090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332</Words>
  <Application>Microsoft Office PowerPoint</Application>
  <PresentationFormat>Widescreen</PresentationFormat>
  <Paragraphs>58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Aharoni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ANUDEV S</dc:creator>
  <cp:lastModifiedBy>ANUDEV S</cp:lastModifiedBy>
  <cp:revision>11</cp:revision>
  <dcterms:created xsi:type="dcterms:W3CDTF">2025-07-21T12:06:42Z</dcterms:created>
  <dcterms:modified xsi:type="dcterms:W3CDTF">2025-07-23T11:45:46Z</dcterms:modified>
</cp:coreProperties>
</file>